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4" r:id="rId2"/>
    <p:sldId id="283" r:id="rId3"/>
    <p:sldId id="284" r:id="rId4"/>
    <p:sldId id="257" r:id="rId5"/>
    <p:sldId id="282" r:id="rId6"/>
    <p:sldId id="271" r:id="rId7"/>
    <p:sldId id="270" r:id="rId8"/>
    <p:sldId id="285" r:id="rId9"/>
    <p:sldId id="273" r:id="rId10"/>
    <p:sldId id="286" r:id="rId11"/>
    <p:sldId id="258" r:id="rId12"/>
    <p:sldId id="278" r:id="rId13"/>
    <p:sldId id="260" r:id="rId14"/>
    <p:sldId id="272" r:id="rId15"/>
    <p:sldId id="265" r:id="rId16"/>
    <p:sldId id="287" r:id="rId1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0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06A"/>
    <a:srgbClr val="F8EF62"/>
    <a:srgbClr val="F8F97D"/>
    <a:srgbClr val="B2B2B2"/>
    <a:srgbClr val="202020"/>
    <a:srgbClr val="323232"/>
    <a:srgbClr val="CC3300"/>
    <a:srgbClr val="CC0000"/>
    <a:srgbClr val="FF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-492" y="-96"/>
      </p:cViewPr>
      <p:guideLst>
        <p:guide orient="horz" pos="2180"/>
        <p:guide pos="39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44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2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040" y="921385"/>
            <a:ext cx="8054975" cy="1701165"/>
          </a:xfrm>
        </p:spPr>
        <p:txBody>
          <a:bodyPr>
            <a:normAutofit fontScale="90000"/>
          </a:bodyPr>
          <a:lstStyle/>
          <a:p>
            <a:r>
              <a:rPr lang="ru-RU" altLang="en-US" sz="3555" dirty="0">
                <a:latin typeface="Times New Roman" panose="02020603050405020304" charset="0"/>
                <a:cs typeface="Times New Roman" panose="02020603050405020304" charset="0"/>
              </a:rPr>
              <a:t>Презентация по теме: «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Нестандартные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формы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работы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уроках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средство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повышения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мотивации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качества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555" dirty="0">
                <a:latin typeface="Times New Roman" panose="02020603050405020304" charset="0"/>
                <a:cs typeface="Times New Roman" panose="02020603050405020304" charset="0"/>
              </a:rPr>
              <a:t>образования</a:t>
            </a:r>
            <a:r>
              <a:rPr lang="en-US" altLang="ru-RU" sz="3555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 sz="3555" dirty="0">
                <a:latin typeface="Times New Roman" panose="02020603050405020304" charset="0"/>
                <a:cs typeface="Times New Roman" panose="02020603050405020304" charset="0"/>
              </a:rPr>
              <a:t>»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975475" y="4141470"/>
            <a:ext cx="4360545" cy="16510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7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Подготовила: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</a:p>
          <a:p>
            <a:pPr marL="0" indent="0" algn="l">
              <a:buNone/>
            </a:pPr>
            <a:r>
              <a:rPr lang="ru-RU" sz="27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учитель начальных классов</a:t>
            </a:r>
          </a:p>
          <a:p>
            <a:pPr marL="0" indent="0" algn="l">
              <a:buNone/>
            </a:pP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ГБОУ СОШ № 264</a:t>
            </a:r>
          </a:p>
          <a:p>
            <a:pPr marL="0" indent="0" algn="l">
              <a:buNone/>
            </a:pPr>
            <a:r>
              <a:rPr lang="ru-RU" altLang="en-US" sz="27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Гончарова Е. Г.</a:t>
            </a:r>
            <a:endParaRPr lang="ru-RU" altLang="en-US" sz="27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10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Таблица-опора для звукоцветового письма</a:t>
            </a:r>
          </a:p>
        </p:txBody>
      </p:sp>
      <p:pic>
        <p:nvPicPr>
          <p:cNvPr id="6" name="Замещающее содержимое 5" descr="Безымянный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0565" y="1384935"/>
            <a:ext cx="5288915" cy="521271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10593070" y="5925185"/>
            <a:ext cx="7848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/>
              <a:t>Звуко-цветовое письмо - письмо цветными ручками</a:t>
            </a: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2285365" y="2618740"/>
            <a:ext cx="1313815" cy="1607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altLang="en-US" sz="115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С</a:t>
            </a: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4606290" y="2618740"/>
            <a:ext cx="1177925" cy="1861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altLang="en-US" sz="115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Е</a:t>
            </a: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3359785" y="2004060"/>
            <a:ext cx="1246505" cy="19907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altLang="en-US" sz="16600" b="1" dirty="0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н</a:t>
            </a:r>
            <a:endParaRPr lang="en-US" altLang="zh-CN" sz="16600" b="1" i="0" dirty="0">
              <a:solidFill>
                <a:schemeClr val="tx1"/>
              </a:solidFill>
              <a:latin typeface="Times New Roman" panose="02020603050405020304" charset="0"/>
              <a:ea typeface="YS Text"/>
              <a:cs typeface="Times New Roman" panose="02020603050405020304" charset="0"/>
            </a:endParaRPr>
          </a:p>
          <a:p>
            <a:endParaRPr lang="en-US" altLang="zh-CN" sz="16600" b="1" i="0" dirty="0">
              <a:solidFill>
                <a:schemeClr val="tx1"/>
              </a:solidFill>
              <a:latin typeface="Times New Roman" panose="02020603050405020304" charset="0"/>
              <a:ea typeface="YS Text"/>
              <a:cs typeface="Times New Roman" panose="02020603050405020304" charset="0"/>
            </a:endParaRPr>
          </a:p>
          <a:p>
            <a:endParaRPr lang="en-US" altLang="zh-CN" sz="16600" b="1" i="0" dirty="0">
              <a:solidFill>
                <a:schemeClr val="tx1"/>
              </a:solidFill>
              <a:latin typeface="Times New Roman" panose="02020603050405020304" charset="0"/>
              <a:ea typeface="YS Text"/>
              <a:cs typeface="Times New Roman" panose="02020603050405020304" charset="0"/>
            </a:endParaRPr>
          </a:p>
          <a:p>
            <a:endParaRPr lang="ru-RU" altLang="en-US" sz="16600" b="1" dirty="0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5564505" y="1984375"/>
            <a:ext cx="1138555" cy="20618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ru-RU" altLang="en-US" sz="16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г</a:t>
            </a:r>
          </a:p>
        </p:txBody>
      </p:sp>
      <p:sp>
        <p:nvSpPr>
          <p:cNvPr id="14" name="Текстовое поле 13"/>
          <p:cNvSpPr txBox="1"/>
          <p:nvPr/>
        </p:nvSpPr>
        <p:spPr>
          <a:xfrm>
            <a:off x="6791325" y="2618740"/>
            <a:ext cx="1177925" cy="15494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endParaRPr lang="ru-RU" altLang="en-US" sz="16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5" name="Текстовое поле 14"/>
          <p:cNvSpPr txBox="1"/>
          <p:nvPr/>
        </p:nvSpPr>
        <p:spPr>
          <a:xfrm>
            <a:off x="6645275" y="2004060"/>
            <a:ext cx="1382395" cy="2042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altLang="en-US" sz="16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</a:t>
            </a:r>
          </a:p>
        </p:txBody>
      </p:sp>
      <p:sp>
        <p:nvSpPr>
          <p:cNvPr id="17" name="Текстовое поле 16"/>
          <p:cNvSpPr txBox="1"/>
          <p:nvPr/>
        </p:nvSpPr>
        <p:spPr>
          <a:xfrm>
            <a:off x="8795385" y="1984375"/>
            <a:ext cx="1148715" cy="2395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ru-RU" altLang="en-US" sz="16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ь</a:t>
            </a:r>
          </a:p>
        </p:txBody>
      </p:sp>
      <p:sp>
        <p:nvSpPr>
          <p:cNvPr id="18" name="Текстовое поле 17"/>
          <p:cNvSpPr txBox="1"/>
          <p:nvPr/>
        </p:nvSpPr>
        <p:spPr>
          <a:xfrm>
            <a:off x="7969250" y="2306955"/>
            <a:ext cx="1177925" cy="1861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altLang="en-US" sz="115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р</a:t>
            </a:r>
          </a:p>
        </p:txBody>
      </p:sp>
      <p:sp>
        <p:nvSpPr>
          <p:cNvPr id="20" name="Текстовое поле 19"/>
          <p:cNvSpPr txBox="1"/>
          <p:nvPr/>
        </p:nvSpPr>
        <p:spPr>
          <a:xfrm rot="5400000">
            <a:off x="5921375" y="1997710"/>
            <a:ext cx="660400" cy="10814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21" name="Текстовое поле 20"/>
          <p:cNvSpPr txBox="1"/>
          <p:nvPr/>
        </p:nvSpPr>
        <p:spPr>
          <a:xfrm rot="5400000">
            <a:off x="8251825" y="2101215"/>
            <a:ext cx="824230" cy="9664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22" name="Текстовое поле 21"/>
          <p:cNvSpPr txBox="1"/>
          <p:nvPr/>
        </p:nvSpPr>
        <p:spPr>
          <a:xfrm rot="5400000">
            <a:off x="3883025" y="2019300"/>
            <a:ext cx="696595" cy="1002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24" name="Текстовое поле 23"/>
          <p:cNvSpPr txBox="1"/>
          <p:nvPr/>
        </p:nvSpPr>
        <p:spPr>
          <a:xfrm rot="16200000">
            <a:off x="2353310" y="2054860"/>
            <a:ext cx="785495" cy="10191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25" name="Текстовое поле 24"/>
          <p:cNvSpPr txBox="1"/>
          <p:nvPr/>
        </p:nvSpPr>
        <p:spPr>
          <a:xfrm rot="10800000">
            <a:off x="4731385" y="4168140"/>
            <a:ext cx="927735" cy="7785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r>
              <a:rPr lang="en-US" altLang="zh-CN" sz="6000" b="1" i="0">
                <a:solidFill>
                  <a:schemeClr val="tx1"/>
                </a:solidFill>
                <a:latin typeface="Times New Roman" panose="02020603050405020304" charset="0"/>
                <a:ea typeface="YS Text"/>
                <a:cs typeface="Times New Roman" panose="02020603050405020304" charset="0"/>
              </a:rPr>
              <a:t>—</a:t>
            </a:r>
          </a:p>
        </p:txBody>
      </p:sp>
      <p:sp>
        <p:nvSpPr>
          <p:cNvPr id="27" name="Текстовое поле 26"/>
          <p:cNvSpPr txBox="1"/>
          <p:nvPr/>
        </p:nvSpPr>
        <p:spPr>
          <a:xfrm rot="10800000">
            <a:off x="6873240" y="4226560"/>
            <a:ext cx="957580" cy="720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  <a:endParaRPr lang="en-US" altLang="zh-CN" sz="6000" b="1">
              <a:latin typeface="Times New Roman" panose="02020603050405020304" charset="0"/>
              <a:ea typeface="YS Text"/>
              <a:cs typeface="Times New Roman" panose="02020603050405020304" charset="0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 rot="10800000">
            <a:off x="9096375" y="4946650"/>
            <a:ext cx="847725" cy="4318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l"/>
            <a:endParaRPr lang="en-US" altLang="zh-CN" sz="6000" b="1">
              <a:latin typeface="Times New Roman" panose="02020603050405020304" charset="0"/>
              <a:ea typeface="YS Text"/>
              <a:cs typeface="Times New Roman" panose="0202060305040502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8976360" y="3789045"/>
            <a:ext cx="997585" cy="5905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l"/>
            <a:r>
              <a:rPr lang="en-US" altLang="zh-CN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  <a:r>
              <a:rPr lang="ru-RU" altLang="en-US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  </a:t>
            </a:r>
          </a:p>
          <a:p>
            <a:pPr marL="0" indent="0" algn="l"/>
            <a:endParaRPr lang="ru-RU" altLang="en-US" sz="6000" b="1">
              <a:latin typeface="Times New Roman" panose="02020603050405020304" charset="0"/>
              <a:ea typeface="YS Text"/>
              <a:cs typeface="Times New Roman" panose="0202060305040502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 rot="16200000">
            <a:off x="3790950" y="2838215"/>
            <a:ext cx="2245995" cy="17443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16600" b="1" dirty="0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</a:p>
        </p:txBody>
      </p:sp>
      <p:sp>
        <p:nvSpPr>
          <p:cNvPr id="31" name="Текстовое поле 30"/>
          <p:cNvSpPr txBox="1"/>
          <p:nvPr/>
        </p:nvSpPr>
        <p:spPr>
          <a:xfrm rot="5880000">
            <a:off x="6982460" y="2012315"/>
            <a:ext cx="706755" cy="8902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 rot="10800000">
            <a:off x="8976360" y="4479925"/>
            <a:ext cx="927735" cy="7785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r>
              <a:rPr lang="en-US" altLang="zh-CN" sz="6000" b="1" i="0">
                <a:solidFill>
                  <a:schemeClr val="tx1"/>
                </a:solidFill>
                <a:latin typeface="Times New Roman" panose="02020603050405020304" charset="0"/>
                <a:ea typeface="YS Text"/>
                <a:cs typeface="Times New Roman" panose="02020603050405020304" charset="0"/>
              </a:rPr>
              <a:t>—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 rot="10800000">
            <a:off x="4858385" y="4295140"/>
            <a:ext cx="927735" cy="7785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endParaRPr lang="en-US" altLang="zh-CN" sz="6000" b="1" i="0">
              <a:solidFill>
                <a:schemeClr val="tx1"/>
              </a:solidFill>
              <a:latin typeface="Times New Roman" panose="02020603050405020304" charset="0"/>
              <a:ea typeface="YS Text"/>
              <a:cs typeface="Times New Roman" panose="0202060305040502030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7301154" y="2003775"/>
            <a:ext cx="1708381" cy="142534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/>
            <a:endParaRPr lang="zh-CN" altLang="en-US" sz="19900" i="0" dirty="0">
              <a:solidFill>
                <a:schemeClr val="accent6">
                  <a:lumMod val="50000"/>
                </a:schemeClr>
              </a:solidFill>
              <a:latin typeface="YS Text"/>
              <a:ea typeface="YS Text"/>
            </a:endParaRPr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2880995" y="2004060"/>
            <a:ext cx="1653540" cy="18643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/>
            <a:endParaRPr lang="zh-CN" altLang="en-US" sz="19900" dirty="0">
              <a:solidFill>
                <a:schemeClr val="accent6">
                  <a:lumMod val="50000"/>
                </a:schemeClr>
              </a:solidFill>
              <a:latin typeface="YS Text"/>
              <a:ea typeface="YS Text"/>
              <a:sym typeface="+mn-ea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11327765" y="5846445"/>
            <a:ext cx="6559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11</a:t>
            </a:r>
          </a:p>
        </p:txBody>
      </p:sp>
      <p:sp>
        <p:nvSpPr>
          <p:cNvPr id="32" name="Овал 31">
            <a:extLst>
              <a:ext uri="{FF2B5EF4-FFF2-40B4-BE49-F238E27FC236}">
                <a16:creationId xmlns="" xmlns:a16="http://schemas.microsoft.com/office/drawing/2014/main" id="{EB914E7A-E1AC-4AC4-B242-1A0989B18FB3}"/>
              </a:ext>
            </a:extLst>
          </p:cNvPr>
          <p:cNvSpPr/>
          <p:nvPr/>
        </p:nvSpPr>
        <p:spPr>
          <a:xfrm>
            <a:off x="3343910" y="2957356"/>
            <a:ext cx="1371600" cy="121570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="" xmlns:a16="http://schemas.microsoft.com/office/drawing/2014/main" id="{CF86407A-1BE0-46A8-81F5-1BADE424562D}"/>
              </a:ext>
            </a:extLst>
          </p:cNvPr>
          <p:cNvSpPr/>
          <p:nvPr/>
        </p:nvSpPr>
        <p:spPr>
          <a:xfrm>
            <a:off x="5410200" y="2977164"/>
            <a:ext cx="1371600" cy="121570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E6A30780-09F5-4312-86CF-4DD30002B9DB}"/>
              </a:ext>
            </a:extLst>
          </p:cNvPr>
          <p:cNvSpPr/>
          <p:nvPr/>
        </p:nvSpPr>
        <p:spPr>
          <a:xfrm>
            <a:off x="7651608" y="3003960"/>
            <a:ext cx="1371600" cy="121570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10" grpId="0"/>
      <p:bldP spid="10" grpId="1"/>
      <p:bldP spid="12" grpId="0"/>
      <p:bldP spid="12" grpId="1"/>
      <p:bldP spid="15" grpId="0"/>
      <p:bldP spid="15" grpId="1"/>
      <p:bldP spid="17" grpId="0"/>
      <p:bldP spid="17" grpId="1"/>
      <p:bldP spid="18" grpId="0"/>
      <p:bldP spid="18" grpId="1"/>
      <p:bldP spid="20" grpId="0"/>
      <p:bldP spid="20" grpId="1"/>
      <p:bldP spid="21" grpId="0"/>
      <p:bldP spid="21" grpId="1"/>
      <p:bldP spid="22" grpId="0"/>
      <p:bldP spid="22" grpId="1"/>
      <p:bldP spid="24" grpId="0"/>
      <p:bldP spid="24" grpId="1"/>
      <p:bldP spid="25" grpId="0"/>
      <p:bldP spid="25" grpId="1"/>
      <p:bldP spid="27" grpId="0"/>
      <p:bldP spid="27" grpId="1"/>
      <p:bldP spid="29" grpId="0"/>
      <p:bldP spid="29" grpId="1"/>
      <p:bldP spid="30" grpId="0"/>
      <p:bldP spid="30" grpId="1"/>
      <p:bldP spid="31" grpId="0"/>
      <p:bldP spid="31" grpId="1"/>
      <p:bldP spid="3" grpId="0"/>
      <p:bldP spid="3" grpId="1"/>
      <p:bldP spid="4" grpId="0"/>
      <p:bldP spid="4" grpId="1"/>
      <p:bldP spid="5" grpId="0"/>
      <p:bldP spid="5" grpId="1"/>
      <p:bldP spid="11" grpId="0"/>
      <p:bldP spid="11" grpId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Замещающее содержимое 11" descr="IuVlSrEiIaA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022725" y="780415"/>
            <a:ext cx="3926840" cy="5558790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10829925" y="6044565"/>
            <a:ext cx="9048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230" y="136525"/>
            <a:ext cx="4991735" cy="1325880"/>
          </a:xfrm>
        </p:spPr>
        <p:txBody>
          <a:bodyPr>
            <a:normAutofit/>
          </a:bodyPr>
          <a:lstStyle/>
          <a:p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Физкультминутка 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en-US"/>
          </a:p>
          <a:p>
            <a:endParaRPr lang="ru-RU" altLang="en-US"/>
          </a:p>
        </p:txBody>
      </p:sp>
      <p:sp>
        <p:nvSpPr>
          <p:cNvPr id="4" name="Текстовое поле 3"/>
          <p:cNvSpPr txBox="1"/>
          <p:nvPr/>
        </p:nvSpPr>
        <p:spPr>
          <a:xfrm rot="5400000">
            <a:off x="3048000" y="2921635"/>
            <a:ext cx="1332865" cy="1861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altLang="zh-CN" sz="11500" b="1">
              <a:latin typeface="Times New Roman" panose="02020603050405020304" charset="0"/>
              <a:ea typeface="YS Text"/>
              <a:cs typeface="Times New Roman" panose="02020603050405020304" charset="0"/>
              <a:sym typeface="+mn-ea"/>
            </a:endParaRPr>
          </a:p>
        </p:txBody>
      </p:sp>
      <p:pic>
        <p:nvPicPr>
          <p:cNvPr id="5" name="Замещающее содержимое 4" descr="286f5c41e9d04a590c9440a96dd6d73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02940" y="1462405"/>
            <a:ext cx="5713730" cy="507809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10583545" y="5998210"/>
            <a:ext cx="7950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Физкультминутка «Буква волнуется...»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464945" y="1888490"/>
            <a:ext cx="9829165" cy="3081655"/>
          </a:xfrm>
        </p:spPr>
        <p:txBody>
          <a:bodyPr>
            <a:noAutofit/>
          </a:bodyPr>
          <a:lstStyle/>
          <a:p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«Буква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волнуется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раз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,</a:t>
            </a:r>
          </a:p>
          <a:p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Буква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волнуется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два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</a:p>
          <a:p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Буква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волнуется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три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</a:p>
          <a:p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Буква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фигурой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месте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 —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замри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!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 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0328910" y="5786755"/>
            <a:ext cx="8343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077" y="2330177"/>
            <a:ext cx="10515600" cy="1325563"/>
          </a:xfrm>
        </p:spPr>
        <p:txBody>
          <a:bodyPr/>
          <a:lstStyle/>
          <a:p>
            <a:pPr algn="ctr"/>
            <a:r>
              <a:rPr lang="ru-RU" sz="7200" dirty="0">
                <a:latin typeface="Times New Roman" panose="02020603050405020304" charset="0"/>
                <a:cs typeface="Times New Roman" panose="02020603050405020304" charset="0"/>
              </a:rPr>
              <a:t>Спасибо за внимание!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10424795" y="5726430"/>
            <a:ext cx="7137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663" y="600534"/>
            <a:ext cx="10515600" cy="13255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Прокудина Надежда Вячеславовна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 - психолог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7989" y="3105835"/>
            <a:ext cx="103591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 Психолого – педагогические рекомендации при работе с учащимися, имеющими соматические , психологические, социальные особенности развития»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2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35" y="297815"/>
            <a:ext cx="11140440" cy="132588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тандартные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методы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приёмы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коррекционно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развивающей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направленности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727075" y="2044065"/>
            <a:ext cx="10515600" cy="4351338"/>
          </a:xfrm>
        </p:spPr>
        <p:txBody>
          <a:bodyPr/>
          <a:lstStyle/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подач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каждый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учебного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материала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малыми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порциями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максимальн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ая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развёрнутость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раздроблённость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сложных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понятий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действий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замедленность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обучения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частую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повторяемость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формулируемых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действий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предварение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пропедевтикой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изучения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нового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постоянн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ая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опору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чувственный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опыт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учащихся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руководство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действиями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учащихся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вплоть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совместного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выполнения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учителем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учеником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.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10931525" y="5806440"/>
            <a:ext cx="7543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1309350" cy="132588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Нес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тандартные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методы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приёмы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коррекционно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развивающей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направленности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47700" y="1825625"/>
            <a:ext cx="10774045" cy="4351655"/>
          </a:xfrm>
        </p:spPr>
        <p:txBody>
          <a:bodyPr>
            <a:normAutofit fontScale="92500"/>
          </a:bodyPr>
          <a:lstStyle/>
          <a:p>
            <a:pPr algn="l"/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- з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акрепление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выученных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букв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помощью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физкультминутки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pPr algn="l"/>
            <a:endParaRPr lang="en-US" altLang="ru-RU" sz="3200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" altLang="en-US" sz="3200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Азбуку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глухонемых</a:t>
            </a:r>
            <a:r>
              <a:rPr lang="" altLang="en-US" sz="3200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качестве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пальчиковой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гимнастики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pPr algn="l"/>
            <a:endParaRPr lang="en-US" altLang="ru-RU" sz="3200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звукобуквенный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анализ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разбор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)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слова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при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помощи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простого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карандаша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; </a:t>
            </a:r>
          </a:p>
          <a:p>
            <a:pPr algn="l"/>
            <a:endParaRPr lang="en-US" altLang="ru-RU" sz="3200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письмо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цветными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ручками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0681970" y="5965190"/>
            <a:ext cx="10331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Азбука глухонемых (в качестве пальчиковой гимнастики)</a:t>
            </a:r>
          </a:p>
        </p:txBody>
      </p:sp>
      <p:pic>
        <p:nvPicPr>
          <p:cNvPr id="4" name="Замещающее содержимое 3" descr="sidurtifloperevod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7965" y="1825625"/>
            <a:ext cx="6274435" cy="4351655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10636250" y="5896610"/>
            <a:ext cx="701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025525" y="1339215"/>
            <a:ext cx="10603865" cy="4351655"/>
          </a:xfrm>
        </p:spPr>
        <p:txBody>
          <a:bodyPr/>
          <a:lstStyle/>
          <a:p>
            <a:r>
              <a:rPr lang="en-US" altLang="en-US" sz="4000" b="1">
                <a:latin typeface="Times New Roman" panose="02020603050405020304" charset="0"/>
                <a:cs typeface="Times New Roman" panose="02020603050405020304" charset="0"/>
              </a:rPr>
              <a:t>Нейрогимнастика</a:t>
            </a:r>
            <a:r>
              <a:rPr lang="" altLang="en-US" sz="4000">
                <a:latin typeface="Times New Roman" panose="02020603050405020304" charset="0"/>
                <a:cs typeface="Times New Roman" panose="02020603050405020304" charset="0"/>
              </a:rPr>
              <a:t> 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это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комплекс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упражнений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которые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активируют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работу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мозга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через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выполнение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физических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движений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что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свою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очередь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стимулирует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образование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новых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нейронных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связей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0742295" y="5690870"/>
            <a:ext cx="8147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Алгоритм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работы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 при разборе слова простым карандашом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  <a:sym typeface="+mn-ea"/>
              </a:rPr>
              <a:t>: 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Подчеркнуть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слове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гласные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одной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чертой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если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есть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ъ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или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- 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двумя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чертами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Разделить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слово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слоги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перпендикулярными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линиями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поставить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ударение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Если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слове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есть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гласные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нижнего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ряда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ё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ю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)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или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обвести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кружок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стоящий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перед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ними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согласный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исключением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ц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ж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ш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которые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всегда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твёрдые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).</a:t>
            </a:r>
          </a:p>
          <a:p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Обвести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кружок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ч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щ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й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они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всегда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мягкие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). </a:t>
            </a:r>
          </a:p>
          <a:p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Проставить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над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звонкими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согласными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галочку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«ушками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вверх»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над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глухими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«ушками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вниз»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1262360" y="5984875"/>
            <a:ext cx="4864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/>
              <a:t>Звукобуквенный</a:t>
            </a:r>
            <a:r>
              <a:rPr lang="en-US" altLang="ru-RU"/>
              <a:t> </a:t>
            </a:r>
            <a:r>
              <a:rPr lang="en-US" altLang="en-US"/>
              <a:t>анализ</a:t>
            </a:r>
            <a:r>
              <a:rPr lang="en-US" altLang="ru-RU"/>
              <a:t> (</a:t>
            </a:r>
            <a:r>
              <a:rPr lang="en-US" altLang="en-US"/>
              <a:t>разбор</a:t>
            </a:r>
            <a:r>
              <a:rPr lang="en-US" altLang="ru-RU"/>
              <a:t>) </a:t>
            </a:r>
            <a:r>
              <a:rPr lang="en-US" altLang="en-US"/>
              <a:t>слова</a:t>
            </a:r>
            <a:r>
              <a:rPr lang="en-US" altLang="ru-RU"/>
              <a:t> </a:t>
            </a:r>
            <a:r>
              <a:rPr lang="en-US" altLang="en-US"/>
              <a:t>при</a:t>
            </a:r>
            <a:r>
              <a:rPr lang="en-US" altLang="ru-RU"/>
              <a:t> </a:t>
            </a:r>
            <a:r>
              <a:rPr lang="en-US" altLang="en-US"/>
              <a:t>помощи</a:t>
            </a:r>
            <a:r>
              <a:rPr lang="en-US" altLang="ru-RU"/>
              <a:t> </a:t>
            </a:r>
            <a:r>
              <a:rPr lang="en-US" altLang="en-US"/>
              <a:t>простого</a:t>
            </a:r>
            <a:r>
              <a:rPr lang="en-US" altLang="ru-RU"/>
              <a:t> </a:t>
            </a:r>
            <a:r>
              <a:rPr lang="en-US" altLang="en-US"/>
              <a:t>карандаша</a:t>
            </a:r>
            <a:r>
              <a:rPr lang="en-US" altLang="ru-RU"/>
              <a:t> 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/>
          <a:lstStyle/>
          <a:p>
            <a:pPr algn="ctr"/>
            <a:endParaRPr lang="en-US" altLang="ru-RU" sz="8800" b="1" dirty="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ru-RU" altLang="en-US" sz="8800" b="1" dirty="0">
                <a:latin typeface="Times New Roman" panose="02020603050405020304" charset="0"/>
                <a:cs typeface="Times New Roman" panose="02020603050405020304" charset="0"/>
              </a:rPr>
              <a:t>ФЕВРАЛЬ</a:t>
            </a:r>
            <a:endParaRPr lang="zh-CN" altLang="en-US" sz="8800" i="0" dirty="0">
              <a:solidFill>
                <a:srgbClr val="333333"/>
              </a:solidFill>
              <a:latin typeface="YS Text"/>
              <a:ea typeface="YS Text"/>
            </a:endParaRPr>
          </a:p>
          <a:p>
            <a:pPr algn="ctr"/>
            <a:endParaRPr lang="ru-RU" altLang="en-US" sz="88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5" name="Текстовое поле 24"/>
          <p:cNvSpPr txBox="1"/>
          <p:nvPr/>
        </p:nvSpPr>
        <p:spPr>
          <a:xfrm rot="10800000">
            <a:off x="4152265" y="4567555"/>
            <a:ext cx="927735" cy="4489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r>
              <a:rPr lang="en-US" altLang="zh-CN" sz="6000" b="1" i="0">
                <a:solidFill>
                  <a:schemeClr val="tx1"/>
                </a:solidFill>
                <a:latin typeface="Times New Roman" panose="02020603050405020304" charset="0"/>
                <a:ea typeface="YS Text"/>
                <a:cs typeface="Times New Roman" panose="02020603050405020304" charset="0"/>
              </a:rPr>
              <a:t>—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 rot="10800000">
            <a:off x="6139180" y="4237990"/>
            <a:ext cx="927735" cy="7785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r>
              <a:rPr lang="en-US" altLang="zh-CN" sz="6000" b="1" i="0">
                <a:solidFill>
                  <a:schemeClr val="tx1"/>
                </a:solidFill>
                <a:latin typeface="Times New Roman" panose="02020603050405020304" charset="0"/>
                <a:ea typeface="YS Text"/>
                <a:cs typeface="Times New Roman" panose="02020603050405020304" charset="0"/>
              </a:rPr>
              <a:t>—</a:t>
            </a:r>
          </a:p>
        </p:txBody>
      </p:sp>
      <p:sp>
        <p:nvSpPr>
          <p:cNvPr id="31" name="Текстовое поле 30"/>
          <p:cNvSpPr txBox="1"/>
          <p:nvPr/>
        </p:nvSpPr>
        <p:spPr>
          <a:xfrm rot="5880000">
            <a:off x="6275705" y="2572385"/>
            <a:ext cx="706755" cy="8902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</a:p>
        </p:txBody>
      </p:sp>
      <p:sp>
        <p:nvSpPr>
          <p:cNvPr id="8" name="Текстовое поле 7"/>
          <p:cNvSpPr txBox="1"/>
          <p:nvPr/>
        </p:nvSpPr>
        <p:spPr>
          <a:xfrm rot="16200000">
            <a:off x="4323971" y="3188582"/>
            <a:ext cx="1712595" cy="11811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11500" b="1" dirty="0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7771130" y="3850005"/>
            <a:ext cx="997585" cy="5905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l"/>
            <a:r>
              <a:rPr lang="en-US" altLang="zh-CN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  <a:r>
              <a:rPr lang="ru-RU" altLang="en-US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  </a:t>
            </a:r>
          </a:p>
          <a:p>
            <a:pPr marL="0" indent="0" algn="l"/>
            <a:endParaRPr lang="ru-RU" altLang="en-US" sz="6000" b="1">
              <a:latin typeface="Times New Roman" panose="02020603050405020304" charset="0"/>
              <a:ea typeface="YS Text"/>
              <a:cs typeface="Times New Roman" panose="02020603050405020304" charset="0"/>
              <a:sym typeface="+mn-ea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 rot="10800000">
            <a:off x="7931785" y="4440555"/>
            <a:ext cx="836930" cy="7797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l"/>
            <a:r>
              <a:rPr lang="en-US" altLang="zh-CN" sz="6000" b="1">
                <a:latin typeface="Times New Roman" panose="02020603050405020304" charset="0"/>
                <a:ea typeface="YS Text"/>
                <a:cs typeface="Times New Roman" panose="02020603050405020304" charset="0"/>
                <a:sym typeface="+mn-ea"/>
              </a:rPr>
              <a:t>—</a:t>
            </a:r>
          </a:p>
        </p:txBody>
      </p:sp>
      <p:sp>
        <p:nvSpPr>
          <p:cNvPr id="22" name="Текстовое поле 21"/>
          <p:cNvSpPr txBox="1"/>
          <p:nvPr/>
        </p:nvSpPr>
        <p:spPr>
          <a:xfrm rot="5400000">
            <a:off x="5166267" y="2223007"/>
            <a:ext cx="695007" cy="9641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en-US" altLang="ru-RU" sz="88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7" name="Текстовое поле 6"/>
          <p:cNvSpPr txBox="1"/>
          <p:nvPr/>
        </p:nvSpPr>
        <p:spPr>
          <a:xfrm rot="5400000">
            <a:off x="5895340" y="2211070"/>
            <a:ext cx="759460" cy="9245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9" name="Текстовое поле 8"/>
          <p:cNvSpPr txBox="1"/>
          <p:nvPr/>
        </p:nvSpPr>
        <p:spPr>
          <a:xfrm rot="5400000">
            <a:off x="7352125" y="2308225"/>
            <a:ext cx="760730" cy="9715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ru-RU" sz="88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13" name="Текстовое поле 12"/>
          <p:cNvSpPr txBox="1"/>
          <p:nvPr/>
        </p:nvSpPr>
        <p:spPr>
          <a:xfrm rot="16200000">
            <a:off x="3223895" y="1982470"/>
            <a:ext cx="836295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ru-RU" sz="88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</a:t>
            </a: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1262360" y="5984875"/>
            <a:ext cx="4864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7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81168E9D-8971-4C4B-B728-03DD420124B0}"/>
              </a:ext>
            </a:extLst>
          </p:cNvPr>
          <p:cNvSpPr/>
          <p:nvPr/>
        </p:nvSpPr>
        <p:spPr>
          <a:xfrm>
            <a:off x="3039341" y="3242909"/>
            <a:ext cx="1181101" cy="995081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09FDE7D2-5617-4004-8592-A0FDB29F1E8B}"/>
              </a:ext>
            </a:extLst>
          </p:cNvPr>
          <p:cNvSpPr/>
          <p:nvPr/>
        </p:nvSpPr>
        <p:spPr>
          <a:xfrm>
            <a:off x="6828472" y="3280093"/>
            <a:ext cx="1181101" cy="995081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5" grpId="0"/>
      <p:bldP spid="5" grpId="1"/>
      <p:bldP spid="31" grpId="0"/>
      <p:bldP spid="31" grpId="1"/>
      <p:bldP spid="8" grpId="0"/>
      <p:bldP spid="8" grpId="1"/>
      <p:bldP spid="29" grpId="0"/>
      <p:bldP spid="29" grpId="1"/>
      <p:bldP spid="4" grpId="0"/>
      <p:bldP spid="4" grpId="1"/>
      <p:bldP spid="22" grpId="0"/>
      <p:bldP spid="22" grpId="1"/>
      <p:bldP spid="7" grpId="0"/>
      <p:bldP spid="7" grpId="1"/>
      <p:bldP spid="9" grpId="0"/>
      <p:bldP spid="9" grpId="1"/>
      <p:bldP spid="13" grpId="0"/>
      <p:bldP spid="13" grpId="1"/>
      <p:bldP spid="12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Формируемые навыки и понятия при помощи звукоцветового письма: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804670" y="2063750"/>
            <a:ext cx="8202295" cy="4351655"/>
          </a:xfrm>
        </p:spPr>
        <p:txBody>
          <a:bodyPr>
            <a:normAutofit lnSpcReduction="10000"/>
          </a:bodyPr>
          <a:lstStyle/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формирование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каллиграфического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почерка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дифференциация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гласных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согласных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дифференциация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твёрдых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мягких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звуков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;.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развитие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фонематического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слуха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письмо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под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диктовку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написание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словарных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формирование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орфографической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зоркости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дифференциация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написания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жи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ши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ща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щу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умение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выполнять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звукобуквенный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анализ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1163300" y="5786755"/>
            <a:ext cx="5670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vAqnbcxDb7I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31055" y="1226185"/>
            <a:ext cx="3267075" cy="4640580"/>
          </a:xfrm>
          <a:prstGeom prst="rect">
            <a:avLst/>
          </a:prstGeom>
        </p:spPr>
      </p:pic>
      <p:pic>
        <p:nvPicPr>
          <p:cNvPr id="5" name="Замещающее содержимое 4" descr="UJm47ghPeBM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0530" y="1038225"/>
            <a:ext cx="3262630" cy="4643120"/>
          </a:xfrm>
          <a:prstGeom prst="rect">
            <a:avLst/>
          </a:prstGeom>
        </p:spPr>
      </p:pic>
      <p:pic>
        <p:nvPicPr>
          <p:cNvPr id="7" name="Изображение 6" descr="uDAMMipGSF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7600" y="1240155"/>
            <a:ext cx="2787650" cy="4441190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11278870" y="6094095"/>
            <a:ext cx="7150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altLang="en-US">
                <a:sym typeface="+mn-ea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435</Words>
  <Application>Microsoft Office PowerPoint</Application>
  <PresentationFormat>Произвольный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по теме: «Нестандартные формы работы на уроках, как средство повышения мотивации и качества образования »</vt:lpstr>
      <vt:lpstr>Стандартные методы и приёмы коррекционно - развивающей направленности</vt:lpstr>
      <vt:lpstr>Нестандартные методы и приёмы коррекционно - развивающей направленности</vt:lpstr>
      <vt:lpstr>Азбука глухонемых (в качестве пальчиковой гимнастики)</vt:lpstr>
      <vt:lpstr>Презентация PowerPoint</vt:lpstr>
      <vt:lpstr>Алгоритм работы при разборе слова простым карандашом: </vt:lpstr>
      <vt:lpstr>Звукобуквенный анализ (разбор) слова при помощи простого карандаша </vt:lpstr>
      <vt:lpstr>Формируемые навыки и понятия при помощи звукоцветового письма:</vt:lpstr>
      <vt:lpstr>Презентация PowerPoint</vt:lpstr>
      <vt:lpstr>Таблица-опора для звукоцветового письма</vt:lpstr>
      <vt:lpstr>Звуко-цветовое письмо - письмо цветными ручками</vt:lpstr>
      <vt:lpstr>Презентация PowerPoint</vt:lpstr>
      <vt:lpstr>Физкультминутка </vt:lpstr>
      <vt:lpstr>Физкультминутка «Буква волнуется...»</vt:lpstr>
      <vt:lpstr>Спасибо за внимание!</vt:lpstr>
      <vt:lpstr>Прокудина Надежда Вячеславовна педагог - психолог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ychenik</dc:creator>
  <cp:lastModifiedBy>User</cp:lastModifiedBy>
  <cp:revision>21</cp:revision>
  <dcterms:created xsi:type="dcterms:W3CDTF">2024-12-24T08:35:00Z</dcterms:created>
  <dcterms:modified xsi:type="dcterms:W3CDTF">2025-02-12T05:49:46Z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1049-12.2.0.19805</vt:lpwstr>
  </property>
  <property fmtid="{D5CDD505-2E9C-101B-9397-08002B2CF9AE}" pid="3" name="ICV">
    <vt:lpwstr>68D56F8B25524EAFAE63DA90B28CE9AC_12</vt:lpwstr>
  </property>
</Properties>
</file>